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7" r:id="rId8"/>
    <p:sldId id="268" r:id="rId9"/>
    <p:sldId id="27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9" r:id="rId18"/>
    <p:sldId id="276" r:id="rId19"/>
    <p:sldId id="280" r:id="rId20"/>
    <p:sldId id="281" r:id="rId21"/>
    <p:sldId id="282" r:id="rId22"/>
    <p:sldId id="283" r:id="rId23"/>
    <p:sldId id="285" r:id="rId24"/>
  </p:sldIdLst>
  <p:sldSz cx="18288000" cy="10287000"/>
  <p:notesSz cx="6858000" cy="9144000"/>
  <p:embeddedFontLst>
    <p:embeddedFont>
      <p:font typeface="Helvetica World" panose="020B0604020202020204" charset="-128"/>
      <p:regular r:id="rId25"/>
    </p:embeddedFont>
    <p:embeddedFont>
      <p:font typeface="Helvetica World Bold" panose="020B0604020202020204" charset="-128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Georgia Pro Condense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5" Type="http://schemas.openxmlformats.org/officeDocument/2006/relationships/image" Target="../media/image3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2700"/>
            <a:ext cx="11201400" cy="10299700"/>
            <a:chOff x="0" y="0"/>
            <a:chExt cx="963348" cy="88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3348" cy="885799"/>
            </a:xfrm>
            <a:custGeom>
              <a:avLst/>
              <a:gdLst/>
              <a:ahLst/>
              <a:cxnLst/>
              <a:rect l="l" t="t" r="r" b="b"/>
              <a:pathLst>
                <a:path w="963348" h="885799">
                  <a:moveTo>
                    <a:pt x="0" y="0"/>
                  </a:moveTo>
                  <a:lnTo>
                    <a:pt x="963348" y="0"/>
                  </a:lnTo>
                  <a:lnTo>
                    <a:pt x="963348" y="885799"/>
                  </a:lnTo>
                  <a:lnTo>
                    <a:pt x="0" y="885799"/>
                  </a:lnTo>
                  <a:close/>
                </a:path>
              </a:pathLst>
            </a:custGeom>
            <a:solidFill>
              <a:srgbClr val="4B53F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68150" y="666750"/>
            <a:ext cx="5753100" cy="8953500"/>
            <a:chOff x="0" y="0"/>
            <a:chExt cx="814724" cy="12679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4724" cy="1267949"/>
            </a:xfrm>
            <a:custGeom>
              <a:avLst/>
              <a:gdLst/>
              <a:ahLst/>
              <a:cxnLst/>
              <a:rect l="l" t="t" r="r" b="b"/>
              <a:pathLst>
                <a:path w="814724" h="1267949">
                  <a:moveTo>
                    <a:pt x="26914" y="0"/>
                  </a:moveTo>
                  <a:lnTo>
                    <a:pt x="787810" y="0"/>
                  </a:lnTo>
                  <a:cubicBezTo>
                    <a:pt x="802675" y="0"/>
                    <a:pt x="814724" y="12050"/>
                    <a:pt x="814724" y="26914"/>
                  </a:cubicBezTo>
                  <a:lnTo>
                    <a:pt x="814724" y="1241035"/>
                  </a:lnTo>
                  <a:cubicBezTo>
                    <a:pt x="814724" y="1255899"/>
                    <a:pt x="802675" y="1267949"/>
                    <a:pt x="787810" y="1267949"/>
                  </a:cubicBezTo>
                  <a:lnTo>
                    <a:pt x="26914" y="1267949"/>
                  </a:lnTo>
                  <a:cubicBezTo>
                    <a:pt x="12050" y="1267949"/>
                    <a:pt x="0" y="1255899"/>
                    <a:pt x="0" y="1241035"/>
                  </a:cubicBezTo>
                  <a:lnTo>
                    <a:pt x="0" y="26914"/>
                  </a:lnTo>
                  <a:cubicBezTo>
                    <a:pt x="0" y="12050"/>
                    <a:pt x="12050" y="0"/>
                    <a:pt x="26914" y="0"/>
                  </a:cubicBezTo>
                  <a:close/>
                </a:path>
              </a:pathLst>
            </a:custGeom>
            <a:blipFill>
              <a:blip r:embed="rId2"/>
              <a:stretch>
                <a:fillRect t="-199" b="-199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666750" y="9011285"/>
            <a:ext cx="6886575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40"/>
              </a:lnSpc>
            </a:pPr>
            <a:r>
              <a:rPr lang="en-US" sz="3800" u="none" strike="noStrike" spc="-57">
                <a:solidFill>
                  <a:srgbClr val="FFFCF3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Sol Mery Carpintero Ríos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5380" y="965543"/>
            <a:ext cx="9754495" cy="733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01"/>
              </a:lnSpc>
            </a:pPr>
            <a:r>
              <a:rPr lang="en-US" sz="14301" u="none" strike="noStrike" spc="-500" dirty="0">
                <a:solidFill>
                  <a:srgbClr val="FFFCF3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Informe de </a:t>
            </a:r>
            <a:r>
              <a:rPr lang="en-US" sz="14301" u="none" strike="noStrike" spc="-500" dirty="0" err="1">
                <a:solidFill>
                  <a:srgbClr val="FFFCF3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Gestión</a:t>
            </a:r>
            <a:r>
              <a:rPr lang="en-US" sz="14301" u="none" strike="noStrike" spc="-500" dirty="0">
                <a:solidFill>
                  <a:srgbClr val="FFFCF3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de </a:t>
            </a:r>
            <a:r>
              <a:rPr lang="en-US" sz="14301" u="none" strike="noStrike" spc="-500" dirty="0" err="1">
                <a:solidFill>
                  <a:srgbClr val="FFFCF3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Recursos</a:t>
            </a:r>
            <a:r>
              <a:rPr lang="en-US" sz="14301" u="none" strike="noStrike" spc="-500">
                <a:solidFill>
                  <a:srgbClr val="FFFCF3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2025</a:t>
            </a:r>
          </a:p>
        </p:txBody>
      </p:sp>
      <p:sp>
        <p:nvSpPr>
          <p:cNvPr id="8" name="Freeform 8"/>
          <p:cNvSpPr/>
          <p:nvPr/>
        </p:nvSpPr>
        <p:spPr>
          <a:xfrm rot="-3117037">
            <a:off x="8947742" y="7656091"/>
            <a:ext cx="2112604" cy="1859092"/>
          </a:xfrm>
          <a:custGeom>
            <a:avLst/>
            <a:gdLst/>
            <a:ahLst/>
            <a:cxnLst/>
            <a:rect l="l" t="t" r="r" b="b"/>
            <a:pathLst>
              <a:path w="2112604" h="1859092">
                <a:moveTo>
                  <a:pt x="0" y="0"/>
                </a:moveTo>
                <a:lnTo>
                  <a:pt x="2112604" y="0"/>
                </a:lnTo>
                <a:lnTo>
                  <a:pt x="2112604" y="1859091"/>
                </a:lnTo>
                <a:lnTo>
                  <a:pt x="0" y="1859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368158" cy="921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l="-417" r="-417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533400" y="1106820"/>
            <a:ext cx="8229600" cy="7478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s-CO" sz="5400" u="none" strike="noStrike" spc="-37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Este informe se centra en el </a:t>
            </a:r>
            <a:r>
              <a:rPr lang="es-CO" sz="5400" b="1" u="none" strike="noStrike" spc="-37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fortalecimiento institucional</a:t>
            </a:r>
            <a:r>
              <a:rPr lang="es-CO" sz="5400" u="none" strike="noStrike" spc="-37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y la actualización curricular, destacando la transición hacia una informática de creación que fomente un aprendizaje práctico en ciencia, ingeniería y lógica.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368158" cy="921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l="-417" r="-417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533400" y="800100"/>
            <a:ext cx="8305800" cy="9140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s-CO" sz="5400" u="none" strike="noStrike" spc="-37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El aprendizaje práctico permite a los estudiantes </a:t>
            </a:r>
            <a:r>
              <a:rPr lang="es-CO" sz="5400" b="1" u="none" strike="noStrike" spc="-37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comprender conceptos abstractos</a:t>
            </a:r>
            <a:r>
              <a:rPr lang="es-CO" sz="5400" u="none" strike="noStrike" spc="-37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desde temprana edad, fomentando habilidades del siglo XXI como la creatividad, el pensamiento crítico y la resolución de problemas en un entorno dinámico.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FFFCF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368158" cy="921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l="-417" r="-41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6750" y="809625"/>
            <a:ext cx="8020050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s-CO" sz="8000" u="none" strike="noStrike" dirty="0">
                <a:solidFill>
                  <a:srgbClr val="0000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Creando un ecosistema activo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3206" y="2861469"/>
            <a:ext cx="7639050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s-MX" sz="4400" dirty="0"/>
              <a:t>"Queremos que nuestros hijos aprendan en un ambiente donde puedan participar, experimentar y descubrir por sí mismos. Un espacio de aprendizaje dinámico, donde no solo reciben información, sino que también ponen en práctica lo que aprenden, trabajan en equipo y desarrollan su creatividad."</a:t>
            </a:r>
            <a:endParaRPr lang="es-CO" sz="4400" u="none" strike="noStrike" spc="-37" dirty="0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5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695"/>
              </a:lnSpc>
              <a:spcBef>
                <a:spcPct val="0"/>
              </a:spcBef>
            </a:pPr>
            <a:r>
              <a:rPr lang="en-US" sz="1925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6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82244" y="900223"/>
            <a:ext cx="16954500" cy="8953500"/>
            <a:chOff x="0" y="0"/>
            <a:chExt cx="4465383" cy="2358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65383" cy="2358124"/>
            </a:xfrm>
            <a:custGeom>
              <a:avLst/>
              <a:gdLst/>
              <a:ahLst/>
              <a:cxnLst/>
              <a:rect l="l" t="t" r="r" b="b"/>
              <a:pathLst>
                <a:path w="4465383" h="2358124">
                  <a:moveTo>
                    <a:pt x="20548" y="0"/>
                  </a:moveTo>
                  <a:lnTo>
                    <a:pt x="4444835" y="0"/>
                  </a:lnTo>
                  <a:cubicBezTo>
                    <a:pt x="4456183" y="0"/>
                    <a:pt x="4465383" y="9200"/>
                    <a:pt x="4465383" y="20548"/>
                  </a:cubicBezTo>
                  <a:lnTo>
                    <a:pt x="4465383" y="2337575"/>
                  </a:lnTo>
                  <a:cubicBezTo>
                    <a:pt x="4465383" y="2348924"/>
                    <a:pt x="4456183" y="2358124"/>
                    <a:pt x="4444835" y="2358124"/>
                  </a:cubicBezTo>
                  <a:lnTo>
                    <a:pt x="20548" y="2358124"/>
                  </a:lnTo>
                  <a:cubicBezTo>
                    <a:pt x="9200" y="2358124"/>
                    <a:pt x="0" y="2348924"/>
                    <a:pt x="0" y="2337575"/>
                  </a:cubicBezTo>
                  <a:lnTo>
                    <a:pt x="0" y="20548"/>
                  </a:lnTo>
                  <a:cubicBezTo>
                    <a:pt x="0" y="9200"/>
                    <a:pt x="9200" y="0"/>
                    <a:pt x="20548" y="0"/>
                  </a:cubicBezTo>
                  <a:close/>
                </a:path>
              </a:pathLst>
            </a:custGeom>
            <a:solidFill>
              <a:srgbClr val="FFFCF3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65383" cy="2396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00225" y="2532468"/>
            <a:ext cx="14811375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3600" b="1" spc="-34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Metas para </a:t>
            </a:r>
            <a:r>
              <a:rPr lang="es-CO" sz="3600" b="1" spc="-34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mejorar y potenciar la educación en nuestros </a:t>
            </a:r>
            <a:r>
              <a:rPr lang="en-US" sz="3600" b="1" spc="-34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IETIANOS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66800" y="3695700"/>
            <a:ext cx="5591175" cy="4749842"/>
            <a:chOff x="-977900" y="-1762071"/>
            <a:chExt cx="7454899" cy="6130457"/>
          </a:xfrm>
        </p:grpSpPr>
        <p:sp>
          <p:nvSpPr>
            <p:cNvPr id="10" name="TextBox 10"/>
            <p:cNvSpPr txBox="1"/>
            <p:nvPr/>
          </p:nvSpPr>
          <p:spPr>
            <a:xfrm>
              <a:off x="-266700" y="-1762071"/>
              <a:ext cx="6743699" cy="494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737"/>
                </a:lnSpc>
                <a:spcBef>
                  <a:spcPct val="0"/>
                </a:spcBef>
              </a:pPr>
              <a:r>
                <a:rPr lang="es-CO" sz="4000" b="1" spc="-34" dirty="0">
                  <a:solidFill>
                    <a:srgbClr val="000000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Dotar laboratorios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-977900" y="-716242"/>
              <a:ext cx="6536955" cy="50846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/>
              <a:r>
                <a:rPr lang="es-CO" sz="3200" u="none" strike="noStrike" spc="-28" dirty="0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Proporcionar hardware y herramientas de experimentación es fundamental para estimular el aprendizaje práctico y facilitar el desarrollo de habilidades en ciencia y tecnología</a:t>
              </a:r>
              <a:r>
                <a:rPr lang="en-US" sz="3200" u="none" strike="noStrike" spc="-28" dirty="0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861100" y="3547054"/>
            <a:ext cx="4768927" cy="5462985"/>
            <a:chOff x="-573717" y="-2128595"/>
            <a:chExt cx="6358569" cy="7283979"/>
          </a:xfrm>
        </p:grpSpPr>
        <p:sp>
          <p:nvSpPr>
            <p:cNvPr id="13" name="TextBox 13"/>
            <p:cNvSpPr txBox="1"/>
            <p:nvPr/>
          </p:nvSpPr>
          <p:spPr>
            <a:xfrm>
              <a:off x="-120652" y="-2128595"/>
              <a:ext cx="5905504" cy="92666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737"/>
                </a:lnSpc>
                <a:spcBef>
                  <a:spcPct val="0"/>
                </a:spcBef>
              </a:pPr>
              <a:r>
                <a:rPr lang="es-CO" sz="3200" b="1" spc="-34" dirty="0">
                  <a:solidFill>
                    <a:srgbClr val="000000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Integrar pensamiento computacional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-573717" y="-753926"/>
              <a:ext cx="6222056" cy="59093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/>
              <a:r>
                <a:rPr lang="es-CO" sz="3200" u="none" strike="noStrike" spc="-28" dirty="0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Incluir el pensamiento computacional en la educación primaria permitirá a los estudiantes desarrollar habilidades críticas para el futuro, mejorando su comprensión y aplicación en diversas áreas.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248373" y="3544396"/>
            <a:ext cx="5288371" cy="4973200"/>
            <a:chOff x="100564" y="-2132139"/>
            <a:chExt cx="7051161" cy="6630932"/>
          </a:xfrm>
        </p:grpSpPr>
        <p:sp>
          <p:nvSpPr>
            <p:cNvPr id="16" name="TextBox 16"/>
            <p:cNvSpPr txBox="1"/>
            <p:nvPr/>
          </p:nvSpPr>
          <p:spPr>
            <a:xfrm>
              <a:off x="540564" y="-2132139"/>
              <a:ext cx="6241236" cy="92666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737"/>
                </a:lnSpc>
                <a:spcBef>
                  <a:spcPct val="0"/>
                </a:spcBef>
              </a:pPr>
              <a:r>
                <a:rPr lang="es-CO" sz="3200" b="1" spc="-34" dirty="0">
                  <a:solidFill>
                    <a:srgbClr val="000000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Desarrollar proyectos transversales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0564" y="-753926"/>
              <a:ext cx="7051161" cy="52527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/>
              <a:r>
                <a:rPr lang="es-CO" sz="3200" u="none" strike="noStrike" spc="-28" dirty="0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Fomentar la creación de proyectos transversales con enfoque tecnológico incentivará la colaboración entre disciplinas, preparando a los estudiantes para resolver problemas reales con soluciones innovadoras.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 rot="-3117037">
            <a:off x="16099474" y="7952721"/>
            <a:ext cx="2112604" cy="1859092"/>
          </a:xfrm>
          <a:custGeom>
            <a:avLst/>
            <a:gdLst/>
            <a:ahLst/>
            <a:cxnLst/>
            <a:rect l="l" t="t" r="r" b="b"/>
            <a:pathLst>
              <a:path w="2112604" h="1859092">
                <a:moveTo>
                  <a:pt x="0" y="0"/>
                </a:moveTo>
                <a:lnTo>
                  <a:pt x="2112605" y="0"/>
                </a:lnTo>
                <a:lnTo>
                  <a:pt x="2112605" y="1859092"/>
                </a:lnTo>
                <a:lnTo>
                  <a:pt x="0" y="18590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BCCC90A-089E-4A99-AC5E-8D36D2E095AA}"/>
              </a:ext>
            </a:extLst>
          </p:cNvPr>
          <p:cNvSpPr/>
          <p:nvPr/>
        </p:nvSpPr>
        <p:spPr>
          <a:xfrm>
            <a:off x="6128215" y="1404351"/>
            <a:ext cx="5399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PROYECCIÓN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5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8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63585" y="876300"/>
            <a:ext cx="16954500" cy="8953500"/>
            <a:chOff x="0" y="0"/>
            <a:chExt cx="4465383" cy="2358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65383" cy="2358124"/>
            </a:xfrm>
            <a:custGeom>
              <a:avLst/>
              <a:gdLst/>
              <a:ahLst/>
              <a:cxnLst/>
              <a:rect l="l" t="t" r="r" b="b"/>
              <a:pathLst>
                <a:path w="4465383" h="2358124">
                  <a:moveTo>
                    <a:pt x="20548" y="0"/>
                  </a:moveTo>
                  <a:lnTo>
                    <a:pt x="4444835" y="0"/>
                  </a:lnTo>
                  <a:cubicBezTo>
                    <a:pt x="4456183" y="0"/>
                    <a:pt x="4465383" y="9200"/>
                    <a:pt x="4465383" y="20548"/>
                  </a:cubicBezTo>
                  <a:lnTo>
                    <a:pt x="4465383" y="2337575"/>
                  </a:lnTo>
                  <a:cubicBezTo>
                    <a:pt x="4465383" y="2348924"/>
                    <a:pt x="4456183" y="2358124"/>
                    <a:pt x="4444835" y="2358124"/>
                  </a:cubicBezTo>
                  <a:lnTo>
                    <a:pt x="20548" y="2358124"/>
                  </a:lnTo>
                  <a:cubicBezTo>
                    <a:pt x="9200" y="2358124"/>
                    <a:pt x="0" y="2348924"/>
                    <a:pt x="0" y="2337575"/>
                  </a:cubicBezTo>
                  <a:lnTo>
                    <a:pt x="0" y="20548"/>
                  </a:lnTo>
                  <a:cubicBezTo>
                    <a:pt x="0" y="9200"/>
                    <a:pt x="9200" y="0"/>
                    <a:pt x="20548" y="0"/>
                  </a:cubicBezTo>
                  <a:close/>
                </a:path>
              </a:pathLst>
            </a:custGeom>
            <a:solidFill>
              <a:srgbClr val="FFFCF3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65383" cy="2396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00225" y="1497806"/>
            <a:ext cx="13249275" cy="2151041"/>
            <a:chOff x="0" y="-85725"/>
            <a:chExt cx="17665700" cy="2868054"/>
          </a:xfrm>
        </p:grpSpPr>
        <p:sp>
          <p:nvSpPr>
            <p:cNvPr id="7" name="TextBox 7"/>
            <p:cNvSpPr txBox="1"/>
            <p:nvPr/>
          </p:nvSpPr>
          <p:spPr>
            <a:xfrm>
              <a:off x="0" y="-85725"/>
              <a:ext cx="17665700" cy="1702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0400"/>
                </a:lnSpc>
              </a:pPr>
              <a:r>
                <a:rPr lang="en-US" sz="8000" spc="-240">
                  <a:solidFill>
                    <a:srgbClr val="000000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Proyectos y Sostenibilidad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197212"/>
              <a:ext cx="17665700" cy="585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000"/>
                </a:lnSpc>
                <a:spcBef>
                  <a:spcPct val="0"/>
                </a:spcBef>
              </a:pPr>
              <a:r>
                <a:rPr lang="es-CO" sz="5400" b="1" spc="-37" dirty="0">
                  <a:solidFill>
                    <a:srgbClr val="000000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Innovación en robótica y cuidado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9968" y="4083906"/>
            <a:ext cx="5600699" cy="4742021"/>
            <a:chOff x="-1231899" y="9525"/>
            <a:chExt cx="6976562" cy="6322696"/>
          </a:xfrm>
        </p:grpSpPr>
        <p:sp>
          <p:nvSpPr>
            <p:cNvPr id="10" name="TextBox 10"/>
            <p:cNvSpPr txBox="1"/>
            <p:nvPr/>
          </p:nvSpPr>
          <p:spPr>
            <a:xfrm>
              <a:off x="-913162" y="9525"/>
              <a:ext cx="5744662" cy="5238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  <a:spcBef>
                  <a:spcPct val="0"/>
                </a:spcBef>
              </a:pPr>
              <a:r>
                <a:rPr lang="es-CO" sz="3200" b="1" spc="-37" dirty="0">
                  <a:solidFill>
                    <a:srgbClr val="000000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Proyectos de Robótica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-1231899" y="1079500"/>
              <a:ext cx="6976562" cy="52527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/>
              <a:r>
                <a:rPr lang="es-CO" sz="3200" u="none" strike="noStrike" spc="-30" dirty="0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Mínimo tres proyectos de robótica funcional se implementarán por grado, asegurando que todos los estudiantes tengan la oportunidad de desarrollar habilidades prácticas en tecnología y automatización.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877050" y="4152321"/>
            <a:ext cx="4840285" cy="4508427"/>
            <a:chOff x="-345030" y="9525"/>
            <a:chExt cx="6453713" cy="6011237"/>
          </a:xfrm>
        </p:grpSpPr>
        <p:sp>
          <p:nvSpPr>
            <p:cNvPr id="13" name="TextBox 13"/>
            <p:cNvSpPr txBox="1"/>
            <p:nvPr/>
          </p:nvSpPr>
          <p:spPr>
            <a:xfrm>
              <a:off x="-345029" y="9525"/>
              <a:ext cx="6453712" cy="51296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  <a:spcBef>
                  <a:spcPct val="0"/>
                </a:spcBef>
              </a:pPr>
              <a:r>
                <a:rPr lang="es-CO" sz="3200" b="1" spc="-37">
                  <a:solidFill>
                    <a:srgbClr val="000000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Protocolo de Inventario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-345030" y="768041"/>
              <a:ext cx="6453712" cy="52527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/>
              <a:r>
                <a:rPr lang="es-CO" sz="3200" u="none" strike="noStrike" spc="-30" dirty="0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Se establecerá un protocolo claro para el inventario y cuidado de los recursos adquiridos, garantizando su mantenimiento y vida útil estimada de cuatro años para un uso eficiente</a:t>
              </a:r>
              <a:r>
                <a:rPr lang="en-US" sz="3200" u="none" strike="noStrike" spc="-30" dirty="0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271365" y="3994460"/>
            <a:ext cx="5140335" cy="4122174"/>
            <a:chOff x="-275180" y="9525"/>
            <a:chExt cx="6853780" cy="5496234"/>
          </a:xfrm>
        </p:grpSpPr>
        <p:sp>
          <p:nvSpPr>
            <p:cNvPr id="16" name="TextBox 16"/>
            <p:cNvSpPr txBox="1"/>
            <p:nvPr/>
          </p:nvSpPr>
          <p:spPr>
            <a:xfrm>
              <a:off x="-275180" y="9525"/>
              <a:ext cx="6728892" cy="51296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  <a:spcBef>
                  <a:spcPct val="0"/>
                </a:spcBef>
              </a:pPr>
              <a:r>
                <a:rPr lang="es-CO" sz="3200" b="1" spc="-37">
                  <a:solidFill>
                    <a:srgbClr val="000000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Mantenimiento Sostenible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909627"/>
              <a:ext cx="6578600" cy="45961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/>
              <a:r>
                <a:rPr lang="es-CO" sz="3200" u="none" strike="noStrike" spc="-30" dirty="0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El enfoque en la sostenibilidad permitirá un ciclo de vida adecuado de los equipos, fomentando la responsabilidad y el cuidado en el uso de tecnología en el aula.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 rot="-3117037">
            <a:off x="16099474" y="7952721"/>
            <a:ext cx="2112604" cy="1859092"/>
          </a:xfrm>
          <a:custGeom>
            <a:avLst/>
            <a:gdLst/>
            <a:ahLst/>
            <a:cxnLst/>
            <a:rect l="l" t="t" r="r" b="b"/>
            <a:pathLst>
              <a:path w="2112604" h="1859092">
                <a:moveTo>
                  <a:pt x="0" y="0"/>
                </a:moveTo>
                <a:lnTo>
                  <a:pt x="2112605" y="0"/>
                </a:lnTo>
                <a:lnTo>
                  <a:pt x="2112605" y="1859092"/>
                </a:lnTo>
                <a:lnTo>
                  <a:pt x="0" y="18590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858125" cy="10287000"/>
            <a:chOff x="0" y="0"/>
            <a:chExt cx="1031988" cy="13509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1988" cy="1350966"/>
            </a:xfrm>
            <a:custGeom>
              <a:avLst/>
              <a:gdLst/>
              <a:ahLst/>
              <a:cxnLst/>
              <a:rect l="l" t="t" r="r" b="b"/>
              <a:pathLst>
                <a:path w="1031988" h="1350966">
                  <a:moveTo>
                    <a:pt x="0" y="0"/>
                  </a:moveTo>
                  <a:lnTo>
                    <a:pt x="1031988" y="0"/>
                  </a:lnTo>
                  <a:lnTo>
                    <a:pt x="1031988" y="1350966"/>
                  </a:lnTo>
                  <a:lnTo>
                    <a:pt x="0" y="1350966"/>
                  </a:lnTo>
                  <a:close/>
                </a:path>
              </a:pathLst>
            </a:custGeom>
            <a:solidFill>
              <a:srgbClr val="4B53F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52512" y="666750"/>
            <a:ext cx="5753100" cy="8953500"/>
            <a:chOff x="0" y="0"/>
            <a:chExt cx="814724" cy="12679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4724" cy="1267949"/>
            </a:xfrm>
            <a:custGeom>
              <a:avLst/>
              <a:gdLst/>
              <a:ahLst/>
              <a:cxnLst/>
              <a:rect l="l" t="t" r="r" b="b"/>
              <a:pathLst>
                <a:path w="814724" h="1267949">
                  <a:moveTo>
                    <a:pt x="26914" y="0"/>
                  </a:moveTo>
                  <a:lnTo>
                    <a:pt x="787810" y="0"/>
                  </a:lnTo>
                  <a:cubicBezTo>
                    <a:pt x="802675" y="0"/>
                    <a:pt x="814724" y="12050"/>
                    <a:pt x="814724" y="26914"/>
                  </a:cubicBezTo>
                  <a:lnTo>
                    <a:pt x="814724" y="1241035"/>
                  </a:lnTo>
                  <a:cubicBezTo>
                    <a:pt x="814724" y="1255899"/>
                    <a:pt x="802675" y="1267949"/>
                    <a:pt x="787810" y="1267949"/>
                  </a:cubicBezTo>
                  <a:lnTo>
                    <a:pt x="26914" y="1267949"/>
                  </a:lnTo>
                  <a:cubicBezTo>
                    <a:pt x="12050" y="1267949"/>
                    <a:pt x="0" y="1255899"/>
                    <a:pt x="0" y="1241035"/>
                  </a:cubicBezTo>
                  <a:lnTo>
                    <a:pt x="0" y="26914"/>
                  </a:lnTo>
                  <a:cubicBezTo>
                    <a:pt x="0" y="12050"/>
                    <a:pt x="12050" y="0"/>
                    <a:pt x="26914" y="0"/>
                  </a:cubicBezTo>
                  <a:close/>
                </a:path>
              </a:pathLst>
            </a:custGeom>
            <a:blipFill>
              <a:blip r:embed="rId2"/>
              <a:stretch>
                <a:fillRect t="-199" b="-199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9266274" y="4686300"/>
            <a:ext cx="8324850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es-CO" sz="8000" spc="-57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Innovación educativa y formación integral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3759" y="914400"/>
            <a:ext cx="8317491" cy="179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425"/>
              </a:lnSpc>
            </a:pPr>
            <a:r>
              <a:rPr lang="en-US" sz="13425" spc="-469">
                <a:solidFill>
                  <a:srgbClr val="0000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Compromiso</a:t>
            </a:r>
          </a:p>
        </p:txBody>
      </p:sp>
      <p:sp>
        <p:nvSpPr>
          <p:cNvPr id="8" name="Freeform 8"/>
          <p:cNvSpPr/>
          <p:nvPr/>
        </p:nvSpPr>
        <p:spPr>
          <a:xfrm rot="-3117037">
            <a:off x="5418783" y="7952721"/>
            <a:ext cx="2112604" cy="1859092"/>
          </a:xfrm>
          <a:custGeom>
            <a:avLst/>
            <a:gdLst/>
            <a:ahLst/>
            <a:cxnLst/>
            <a:rect l="l" t="t" r="r" b="b"/>
            <a:pathLst>
              <a:path w="2112604" h="1859092">
                <a:moveTo>
                  <a:pt x="0" y="0"/>
                </a:moveTo>
                <a:lnTo>
                  <a:pt x="2112604" y="0"/>
                </a:lnTo>
                <a:lnTo>
                  <a:pt x="2112604" y="1859092"/>
                </a:lnTo>
                <a:lnTo>
                  <a:pt x="0" y="18590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1E0B00D-DF56-4CD2-BDCD-897440347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943100"/>
            <a:ext cx="10363200" cy="77724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C69FB73-7CC2-4ADD-BEF4-60060A0610EA}"/>
              </a:ext>
            </a:extLst>
          </p:cNvPr>
          <p:cNvSpPr/>
          <p:nvPr/>
        </p:nvSpPr>
        <p:spPr>
          <a:xfrm>
            <a:off x="3225037" y="545805"/>
            <a:ext cx="10623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TRABAJO EN CLASE-PROGRAMACIÓN</a:t>
            </a:r>
          </a:p>
        </p:txBody>
      </p:sp>
    </p:spTree>
    <p:extLst>
      <p:ext uri="{BB962C8B-B14F-4D97-AF65-F5344CB8AC3E}">
        <p14:creationId xmlns:p14="http://schemas.microsoft.com/office/powerpoint/2010/main" val="2065252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1865572-602A-4377-85C2-C008D6020CF5}"/>
              </a:ext>
            </a:extLst>
          </p:cNvPr>
          <p:cNvSpPr/>
          <p:nvPr/>
        </p:nvSpPr>
        <p:spPr>
          <a:xfrm>
            <a:off x="5867400" y="495300"/>
            <a:ext cx="5993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FERIA DE LA CIENCIA</a:t>
            </a:r>
          </a:p>
        </p:txBody>
      </p:sp>
      <p:pic>
        <p:nvPicPr>
          <p:cNvPr id="3" name="WhatsApp Video 2026-02-26 at 6.21.24 PM">
            <a:hlinkClick r:id="" action="ppaction://media"/>
            <a:extLst>
              <a:ext uri="{FF2B5EF4-FFF2-40B4-BE49-F238E27FC236}">
                <a16:creationId xmlns:a16="http://schemas.microsoft.com/office/drawing/2014/main" id="{704E6CAC-6D56-4E7D-8C8A-463FA6FC84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5600" y="1714500"/>
            <a:ext cx="13066546" cy="736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0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7854BB2-1B23-4962-8B11-6B9FB2604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599" y="1257300"/>
            <a:ext cx="11658600" cy="874395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003E075-642B-41A2-B5B3-F576D7BC8951}"/>
              </a:ext>
            </a:extLst>
          </p:cNvPr>
          <p:cNvSpPr/>
          <p:nvPr/>
        </p:nvSpPr>
        <p:spPr>
          <a:xfrm>
            <a:off x="1661844" y="29240"/>
            <a:ext cx="14126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TRABAJOS DE TECNOLOGIA DISEÑADOS EN CLASE</a:t>
            </a:r>
          </a:p>
        </p:txBody>
      </p:sp>
    </p:spTree>
    <p:extLst>
      <p:ext uri="{BB962C8B-B14F-4D97-AF65-F5344CB8AC3E}">
        <p14:creationId xmlns:p14="http://schemas.microsoft.com/office/powerpoint/2010/main" val="2974349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65CD2AF-1AB7-43AF-A78D-582271F90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723900"/>
            <a:ext cx="12268200" cy="920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70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6550546-C7EB-45BE-BD69-E29D1B6B2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457200"/>
            <a:ext cx="12496800" cy="937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90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6762CB2-047A-4BAF-A56B-1F5F918BB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714375"/>
            <a:ext cx="11811000" cy="885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22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6FD02EE-3B69-405B-9958-4AC33BAE3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6900"/>
            <a:ext cx="100584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2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FBD822C-68CD-4AE1-BD0C-BF84A41D5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742950"/>
            <a:ext cx="11734800" cy="880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15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0A144EC-00DE-47F3-89D4-F430929D2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95300"/>
            <a:ext cx="6629400" cy="88392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047847-5851-4DBB-8750-C8EBDF81C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495300"/>
            <a:ext cx="6934200" cy="92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44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227318D-101D-4175-B12B-DE76C2663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114425"/>
            <a:ext cx="10744200" cy="805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72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5F5B9EC-7804-4677-86FD-170E74709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697" y="1485900"/>
            <a:ext cx="11277600" cy="84582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68C3BB7-5ACF-472C-B79C-80AF4B700571}"/>
              </a:ext>
            </a:extLst>
          </p:cNvPr>
          <p:cNvSpPr/>
          <p:nvPr/>
        </p:nvSpPr>
        <p:spPr>
          <a:xfrm>
            <a:off x="2914432" y="190500"/>
            <a:ext cx="11120545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PARTICIPACIÓN EN IZADA DE BANDERA</a:t>
            </a:r>
          </a:p>
        </p:txBody>
      </p:sp>
    </p:spTree>
    <p:extLst>
      <p:ext uri="{BB962C8B-B14F-4D97-AF65-F5344CB8AC3E}">
        <p14:creationId xmlns:p14="http://schemas.microsoft.com/office/powerpoint/2010/main" val="1063600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hatsApp Video 2026-02-26 at 6.40.48 PM">
            <a:hlinkClick r:id="" action="ppaction://media"/>
            <a:extLst>
              <a:ext uri="{FF2B5EF4-FFF2-40B4-BE49-F238E27FC236}">
                <a16:creationId xmlns:a16="http://schemas.microsoft.com/office/drawing/2014/main" id="{761E667F-1E15-494C-BC66-748EAF358A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876300"/>
            <a:ext cx="15468600" cy="870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BABB9EA-3B60-496F-8D95-0451A71A5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0" y="495300"/>
            <a:ext cx="12725400" cy="954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13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E7AEEBF-5DB2-4221-B427-DDBB5F09B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514350"/>
            <a:ext cx="12344400" cy="925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77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8FD276F-0F89-43CC-9D15-02A22EB95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685800"/>
            <a:ext cx="11887200" cy="891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5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xágono 2">
            <a:extLst>
              <a:ext uri="{FF2B5EF4-FFF2-40B4-BE49-F238E27FC236}">
                <a16:creationId xmlns:a16="http://schemas.microsoft.com/office/drawing/2014/main" id="{EFC0EA5B-3A72-4A2D-A365-0ED5AA32C521}"/>
              </a:ext>
            </a:extLst>
          </p:cNvPr>
          <p:cNvSpPr/>
          <p:nvPr/>
        </p:nvSpPr>
        <p:spPr>
          <a:xfrm>
            <a:off x="1066800" y="3458239"/>
            <a:ext cx="3429000" cy="3200400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Hexágono 3">
            <a:extLst>
              <a:ext uri="{FF2B5EF4-FFF2-40B4-BE49-F238E27FC236}">
                <a16:creationId xmlns:a16="http://schemas.microsoft.com/office/drawing/2014/main" id="{D111133E-8064-4D4C-8637-6C2D2982D6CD}"/>
              </a:ext>
            </a:extLst>
          </p:cNvPr>
          <p:cNvSpPr/>
          <p:nvPr/>
        </p:nvSpPr>
        <p:spPr>
          <a:xfrm>
            <a:off x="3733800" y="1954619"/>
            <a:ext cx="3429000" cy="3200400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Hexágono 4">
            <a:extLst>
              <a:ext uri="{FF2B5EF4-FFF2-40B4-BE49-F238E27FC236}">
                <a16:creationId xmlns:a16="http://schemas.microsoft.com/office/drawing/2014/main" id="{9D87D0F6-6F98-4F16-9C25-9B771F2B429F}"/>
              </a:ext>
            </a:extLst>
          </p:cNvPr>
          <p:cNvSpPr/>
          <p:nvPr/>
        </p:nvSpPr>
        <p:spPr>
          <a:xfrm>
            <a:off x="3733800" y="5058439"/>
            <a:ext cx="3429000" cy="3200400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Hexágono 5">
            <a:extLst>
              <a:ext uri="{FF2B5EF4-FFF2-40B4-BE49-F238E27FC236}">
                <a16:creationId xmlns:a16="http://schemas.microsoft.com/office/drawing/2014/main" id="{75A08B0E-C6EE-4BC1-8EF8-9F94F2080A8B}"/>
              </a:ext>
            </a:extLst>
          </p:cNvPr>
          <p:cNvSpPr/>
          <p:nvPr/>
        </p:nvSpPr>
        <p:spPr>
          <a:xfrm>
            <a:off x="6324600" y="3469758"/>
            <a:ext cx="3429000" cy="3200400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Hexágono 6">
            <a:extLst>
              <a:ext uri="{FF2B5EF4-FFF2-40B4-BE49-F238E27FC236}">
                <a16:creationId xmlns:a16="http://schemas.microsoft.com/office/drawing/2014/main" id="{DF05618B-8AE1-4167-87B7-3EC8116D7189}"/>
              </a:ext>
            </a:extLst>
          </p:cNvPr>
          <p:cNvSpPr/>
          <p:nvPr/>
        </p:nvSpPr>
        <p:spPr>
          <a:xfrm>
            <a:off x="6324600" y="246320"/>
            <a:ext cx="3429000" cy="3200400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Hexágono 7">
            <a:extLst>
              <a:ext uri="{FF2B5EF4-FFF2-40B4-BE49-F238E27FC236}">
                <a16:creationId xmlns:a16="http://schemas.microsoft.com/office/drawing/2014/main" id="{B380D9D2-45D6-46EC-95BB-531B2330A847}"/>
              </a:ext>
            </a:extLst>
          </p:cNvPr>
          <p:cNvSpPr/>
          <p:nvPr/>
        </p:nvSpPr>
        <p:spPr>
          <a:xfrm>
            <a:off x="1107558" y="6670158"/>
            <a:ext cx="3429000" cy="3200400"/>
          </a:xfrm>
          <a:prstGeom prst="hexagon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Hexágono 8">
            <a:extLst>
              <a:ext uri="{FF2B5EF4-FFF2-40B4-BE49-F238E27FC236}">
                <a16:creationId xmlns:a16="http://schemas.microsoft.com/office/drawing/2014/main" id="{793D1A11-2C3A-4685-B2A1-428770D97EF1}"/>
              </a:ext>
            </a:extLst>
          </p:cNvPr>
          <p:cNvSpPr/>
          <p:nvPr/>
        </p:nvSpPr>
        <p:spPr>
          <a:xfrm>
            <a:off x="8916286" y="1954619"/>
            <a:ext cx="3429000" cy="3200400"/>
          </a:xfrm>
          <a:prstGeom prst="hexagon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Hexágono 9">
            <a:extLst>
              <a:ext uri="{FF2B5EF4-FFF2-40B4-BE49-F238E27FC236}">
                <a16:creationId xmlns:a16="http://schemas.microsoft.com/office/drawing/2014/main" id="{4C0FD213-B59A-48D7-9EF9-3A6F65F1D50E}"/>
              </a:ext>
            </a:extLst>
          </p:cNvPr>
          <p:cNvSpPr/>
          <p:nvPr/>
        </p:nvSpPr>
        <p:spPr>
          <a:xfrm>
            <a:off x="8950842" y="5123123"/>
            <a:ext cx="3429000" cy="3200400"/>
          </a:xfrm>
          <a:prstGeom prst="hexagon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Hexágono 10">
            <a:extLst>
              <a:ext uri="{FF2B5EF4-FFF2-40B4-BE49-F238E27FC236}">
                <a16:creationId xmlns:a16="http://schemas.microsoft.com/office/drawing/2014/main" id="{9DFF3D52-351C-4D1E-ACE4-41117CB4416A}"/>
              </a:ext>
            </a:extLst>
          </p:cNvPr>
          <p:cNvSpPr/>
          <p:nvPr/>
        </p:nvSpPr>
        <p:spPr>
          <a:xfrm>
            <a:off x="6360042" y="6693196"/>
            <a:ext cx="3429000" cy="3200400"/>
          </a:xfrm>
          <a:prstGeom prst="hexagon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Hexágono 11">
            <a:extLst>
              <a:ext uri="{FF2B5EF4-FFF2-40B4-BE49-F238E27FC236}">
                <a16:creationId xmlns:a16="http://schemas.microsoft.com/office/drawing/2014/main" id="{8F521402-8E76-4338-9A05-1E128293F1B9}"/>
              </a:ext>
            </a:extLst>
          </p:cNvPr>
          <p:cNvSpPr/>
          <p:nvPr/>
        </p:nvSpPr>
        <p:spPr>
          <a:xfrm>
            <a:off x="1111102" y="308343"/>
            <a:ext cx="3429000" cy="3200400"/>
          </a:xfrm>
          <a:prstGeom prst="hexagon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Hexágono 12">
            <a:extLst>
              <a:ext uri="{FF2B5EF4-FFF2-40B4-BE49-F238E27FC236}">
                <a16:creationId xmlns:a16="http://schemas.microsoft.com/office/drawing/2014/main" id="{A3129195-6AFA-4FED-B7DA-CEBAE60711EE}"/>
              </a:ext>
            </a:extLst>
          </p:cNvPr>
          <p:cNvSpPr/>
          <p:nvPr/>
        </p:nvSpPr>
        <p:spPr>
          <a:xfrm>
            <a:off x="11582400" y="3467989"/>
            <a:ext cx="3429000" cy="3200400"/>
          </a:xfrm>
          <a:prstGeom prst="hexagon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Hexágono 13">
            <a:extLst>
              <a:ext uri="{FF2B5EF4-FFF2-40B4-BE49-F238E27FC236}">
                <a16:creationId xmlns:a16="http://schemas.microsoft.com/office/drawing/2014/main" id="{0AD79607-1979-44E3-A514-8ED1BDB757FF}"/>
              </a:ext>
            </a:extLst>
          </p:cNvPr>
          <p:cNvSpPr/>
          <p:nvPr/>
        </p:nvSpPr>
        <p:spPr>
          <a:xfrm>
            <a:off x="11585058" y="282652"/>
            <a:ext cx="3429000" cy="3200400"/>
          </a:xfrm>
          <a:prstGeom prst="hexagon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Hexágono 14">
            <a:extLst>
              <a:ext uri="{FF2B5EF4-FFF2-40B4-BE49-F238E27FC236}">
                <a16:creationId xmlns:a16="http://schemas.microsoft.com/office/drawing/2014/main" id="{D4D3DE20-6D06-4459-8849-3F9957E26E67}"/>
              </a:ext>
            </a:extLst>
          </p:cNvPr>
          <p:cNvSpPr/>
          <p:nvPr/>
        </p:nvSpPr>
        <p:spPr>
          <a:xfrm>
            <a:off x="11616956" y="6636493"/>
            <a:ext cx="3429000" cy="3200400"/>
          </a:xfrm>
          <a:prstGeom prst="hexagon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Hexágono 15">
            <a:extLst>
              <a:ext uri="{FF2B5EF4-FFF2-40B4-BE49-F238E27FC236}">
                <a16:creationId xmlns:a16="http://schemas.microsoft.com/office/drawing/2014/main" id="{134E7DAD-430A-4883-8AAB-8E27F38EA96C}"/>
              </a:ext>
            </a:extLst>
          </p:cNvPr>
          <p:cNvSpPr/>
          <p:nvPr/>
        </p:nvSpPr>
        <p:spPr>
          <a:xfrm>
            <a:off x="14248514" y="1882852"/>
            <a:ext cx="3429000" cy="3200400"/>
          </a:xfrm>
          <a:prstGeom prst="hexagon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Hexágono 16">
            <a:extLst>
              <a:ext uri="{FF2B5EF4-FFF2-40B4-BE49-F238E27FC236}">
                <a16:creationId xmlns:a16="http://schemas.microsoft.com/office/drawing/2014/main" id="{D9DF9783-2DD7-4E0C-9716-B4A8CA6D7A02}"/>
              </a:ext>
            </a:extLst>
          </p:cNvPr>
          <p:cNvSpPr/>
          <p:nvPr/>
        </p:nvSpPr>
        <p:spPr>
          <a:xfrm>
            <a:off x="14248514" y="5021230"/>
            <a:ext cx="3429000" cy="3200400"/>
          </a:xfrm>
          <a:prstGeom prst="hexagon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4E4CBB7-DA6E-4698-A878-38986E05A2E6}"/>
              </a:ext>
            </a:extLst>
          </p:cNvPr>
          <p:cNvSpPr/>
          <p:nvPr/>
        </p:nvSpPr>
        <p:spPr>
          <a:xfrm>
            <a:off x="343786" y="326597"/>
            <a:ext cx="533399" cy="951029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ADQUIRIDO</a:t>
            </a:r>
          </a:p>
        </p:txBody>
      </p:sp>
    </p:spTree>
    <p:extLst>
      <p:ext uri="{BB962C8B-B14F-4D97-AF65-F5344CB8AC3E}">
        <p14:creationId xmlns:p14="http://schemas.microsoft.com/office/powerpoint/2010/main" val="3469176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364</Words>
  <Application>Microsoft Office PowerPoint</Application>
  <PresentationFormat>Personalizado</PresentationFormat>
  <Paragraphs>31</Paragraphs>
  <Slides>23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Helvetica World</vt:lpstr>
      <vt:lpstr>Arial</vt:lpstr>
      <vt:lpstr>Calibri</vt:lpstr>
      <vt:lpstr>Helvetica World Bold</vt:lpstr>
      <vt:lpstr>Georgia Pro Condensed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- Informe de Gestión de Recursos 2026</dc:title>
  <dc:creator>sol</dc:creator>
  <dc:description>Presentación - Informe de Gestión de Recursos 2026</dc:description>
  <cp:lastModifiedBy>Rosalba Alvarez</cp:lastModifiedBy>
  <cp:revision>17</cp:revision>
  <dcterms:created xsi:type="dcterms:W3CDTF">2006-08-16T00:00:00Z</dcterms:created>
  <dcterms:modified xsi:type="dcterms:W3CDTF">2026-03-06T20:39:51Z</dcterms:modified>
  <dc:identifier>DAHCL_ZLn1o</dc:identifier>
</cp:coreProperties>
</file>